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1" r:id="rId4"/>
    <p:sldId id="274" r:id="rId5"/>
    <p:sldId id="275" r:id="rId6"/>
    <p:sldId id="276" r:id="rId7"/>
    <p:sldId id="277" r:id="rId8"/>
    <p:sldId id="288" r:id="rId9"/>
    <p:sldId id="287" r:id="rId10"/>
    <p:sldId id="289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0" r:id="rId20"/>
    <p:sldId id="291" r:id="rId21"/>
    <p:sldId id="294" r:id="rId22"/>
    <p:sldId id="293" r:id="rId23"/>
    <p:sldId id="295" r:id="rId24"/>
    <p:sldId id="29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8C752-4453-4AED-91A1-48474FBC9D59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C225-D895-4A01-ABCA-EF5EBF05C9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0A56-9C5C-477E-B591-F80416DC46EC}" type="datetimeFigureOut">
              <a:rPr lang="zh-CN" altLang="en-US" smtClean="0"/>
              <a:pPr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9FB6-9CF7-45B0-BE26-16D7CFF62B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tem.taobao.com/item.htm?id=43430567477&amp;_u=sjovbi9fa7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tem.taobao.com/item.htm?spm=a1z09.2.0.0.26152e8dRH6pIe&amp;id=45822036598&amp;_u=tjovbi9e4a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FC975E3-431D-47C9-8A4C-903CC13A538D}"/>
              </a:ext>
            </a:extLst>
          </p:cNvPr>
          <p:cNvSpPr/>
          <p:nvPr/>
        </p:nvSpPr>
        <p:spPr>
          <a:xfrm>
            <a:off x="2941138" y="2309332"/>
            <a:ext cx="66704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－</a:t>
            </a:r>
            <a:r>
              <a:rPr lang="zh-CN" altLang="en-US" sz="36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致力于国产高端</a:t>
            </a:r>
            <a:r>
              <a:rPr lang="zh-CN" altLang="en-US" sz="3600" b="1" dirty="0" smtClean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准分子激光器</a:t>
            </a:r>
            <a:endParaRPr lang="en-US" altLang="zh-CN" sz="3600" b="1" dirty="0" smtClean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algn="ctr"/>
            <a:r>
              <a:rPr lang="zh-CN" altLang="en-US" sz="3600" b="1" dirty="0" smtClean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（外触发版）</a:t>
            </a:r>
            <a:endParaRPr lang="en-US" altLang="zh-CN" sz="3600" b="1" dirty="0">
              <a:solidFill>
                <a:schemeClr val="accent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E9BC376-B4F8-487B-9422-260C96FCDDB5}"/>
              </a:ext>
            </a:extLst>
          </p:cNvPr>
          <p:cNvSpPr/>
          <p:nvPr/>
        </p:nvSpPr>
        <p:spPr>
          <a:xfrm>
            <a:off x="3867452" y="1076312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54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深圳盛方科技</a:t>
            </a:r>
            <a:endParaRPr lang="en-US" altLang="zh-CN" sz="5400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Picture 53">
            <a:extLst>
              <a:ext uri="{FF2B5EF4-FFF2-40B4-BE49-F238E27FC236}">
                <a16:creationId xmlns="" xmlns:a16="http://schemas.microsoft.com/office/drawing/2014/main" id="{D38C4AFA-EF34-4FD1-BC17-1951EE2C1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4" y="292024"/>
            <a:ext cx="1516465" cy="9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010C945-07EE-4DF8-99D6-20DD0B20DD87}"/>
              </a:ext>
            </a:extLst>
          </p:cNvPr>
          <p:cNvSpPr txBox="1"/>
          <p:nvPr/>
        </p:nvSpPr>
        <p:spPr>
          <a:xfrm>
            <a:off x="3703329" y="5022532"/>
            <a:ext cx="308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盛方科技</a:t>
            </a:r>
            <a:r>
              <a:rPr lang="zh-CN" altLang="en-US" sz="1800" b="1" dirty="0" smtClean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en-US" b="1" dirty="0" smtClean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朱能伟</a:t>
            </a:r>
            <a:endParaRPr lang="en-US" altLang="zh-CN" sz="18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4D943B4-6F3F-497D-9ADF-05D03A3A3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05" y="4855757"/>
            <a:ext cx="968493" cy="97987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82A979E-A782-8FD0-676F-FC433AAF7A80}"/>
              </a:ext>
            </a:extLst>
          </p:cNvPr>
          <p:cNvSpPr txBox="1"/>
          <p:nvPr/>
        </p:nvSpPr>
        <p:spPr>
          <a:xfrm>
            <a:off x="6788379" y="5835636"/>
            <a:ext cx="1111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官方微信</a:t>
            </a:r>
            <a:endParaRPr lang="en-US" altLang="zh-CN" sz="18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第四部分：激光器安装要求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5296" y="824984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4.3 </a:t>
            </a:r>
            <a:r>
              <a:rPr lang="zh-CN" altLang="en-US" dirty="0" smtClean="0"/>
              <a:t>脱开管道操作</a:t>
            </a:r>
            <a:endParaRPr lang="zh-CN" altLang="en-US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5505" y="1179250"/>
            <a:ext cx="11870557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清洗管道和脱开管道步骤：</a:t>
            </a:r>
            <a:endParaRPr kumimoji="0" 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确认混合气瓶总阀处于关闭状态，混合气管路上如果有截止阀，请关闭截止阀。</a:t>
            </a:r>
            <a:endParaRPr kumimoji="0" 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确认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He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气瓶总阀已经开启，低压端表压调节至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0.1MPa.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打开真空泵开关。真空泵会先启动，然后自动打开真空泵电磁阀，此时开始抽集成电磁阀内的公共管道。保持该状态不动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打开混合气电磁阀，开始抽混合气管道，保持该状态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1min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1min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后，关闭真空泵电磁阀。真空泵电磁阀会先关闭，然后自动关闭真空泵。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打开氦气电磁阀。此时混合气电磁阀内充满氦气。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关闭氦气电磁阀，混合气电磁阀不动。打开真空泵电磁阀。此时混合气管道内的气体被抽掉，保持该状态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1min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1min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后，关闭真空泵电磁阀。真空泵电磁阀会先关闭，然后自动关闭真空泵。混合气电磁阀不动。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打开氦气电磁阀。此时混合气电磁阀内充满氦气。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关闭氦气电磁阀，混合气电磁阀不动。打开真空泵电磁阀。此时混合气管道内的气体被抽掉，保持该状态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1min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重复步骤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8-10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两次。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1min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后，关闭真空泵电磁阀。真空泵电磁阀会先关闭，然后自动关闭真空泵。混合气电磁阀不动。打开氦气电磁阀。混合气电磁阀内充满氦气。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如果客户手上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1/4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卡套堵头，在通氦气的状态下，断开混合气管道上的气管接头，并接上和拧紧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1/4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卡套堵头。</a:t>
            </a:r>
            <a:endParaRPr lang="en-US" altLang="zh-CN" sz="11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如果客户手上没有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1/4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卡套堵头。关闭氦气电磁阀和混合气电磁阀，然后再断开混合气管道上的气管接头。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关闭氦气电磁阀和混合气电磁阀、关闭氦气总阀。脱开氦气管道。如果有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1/4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卡套堵头，将氦气接头堵上。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至此清洗管道和脱开管道结束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907534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5.1 </a:t>
            </a:r>
            <a:r>
              <a:rPr lang="zh-CN" altLang="en-US" sz="2000" b="1" dirty="0" smtClean="0"/>
              <a:t>激光器的开机</a:t>
            </a:r>
            <a:endParaRPr lang="zh-CN" altLang="en-US" sz="20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1257" y="1378858"/>
            <a:ext cx="1216230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）连接单相电源线，插好插头，检查设备是否有效接地。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）打开钥匙开关，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这时尾部的绿色指示灯发亮。绿灯意味着供电正常。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激光器触摸屏供电正常，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等待预热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10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分钟。请勿点击跳过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eaLnBrk="0" fontAlgn="b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）预热完成，进入触摸屏主界面。</a:t>
            </a:r>
          </a:p>
          <a:p>
            <a:pPr marL="0" marR="0" lvl="0" indent="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200" y="2714171"/>
            <a:ext cx="5207062" cy="298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7942" y="2527355"/>
            <a:ext cx="4180115" cy="303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261773" y="571176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预热界面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183512" y="565370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触摸屏主界面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907534"/>
            <a:ext cx="167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5.2 </a:t>
            </a:r>
            <a:r>
              <a:rPr lang="zh-CN" altLang="en-US" sz="2000" b="1" dirty="0" smtClean="0"/>
              <a:t>参数设定</a:t>
            </a:r>
            <a:endParaRPr lang="zh-CN" altLang="en-US" sz="20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1258" y="1378858"/>
            <a:ext cx="6923314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zh-CN" altLang="en-US" sz="2000" b="1" dirty="0" smtClean="0"/>
              <a:t>（</a:t>
            </a:r>
            <a:r>
              <a:rPr lang="en-US" sz="2000" b="1" dirty="0" smtClean="0"/>
              <a:t>1</a:t>
            </a:r>
            <a:r>
              <a:rPr lang="zh-CN" altLang="en-US" sz="2000" b="1" dirty="0" smtClean="0"/>
              <a:t>）重复频率的设定</a:t>
            </a:r>
            <a:endParaRPr lang="en-US" altLang="zh-CN" sz="2000" b="1" dirty="0" smtClean="0"/>
          </a:p>
          <a:p>
            <a:pPr fontAlgn="b"/>
            <a:r>
              <a:rPr lang="zh-CN" altLang="en-US" b="1" dirty="0" smtClean="0">
                <a:solidFill>
                  <a:srgbClr val="FF0000"/>
                </a:solidFill>
              </a:rPr>
              <a:t>方法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点击“重复频率”按钮，出现如图</a:t>
            </a:r>
            <a:r>
              <a:rPr lang="en-US" dirty="0" smtClean="0"/>
              <a:t>5.3</a:t>
            </a:r>
            <a:r>
              <a:rPr lang="zh-CN" altLang="en-US" dirty="0" smtClean="0"/>
              <a:t>所示，通过虚拟键盘输入所需频率，点击“</a:t>
            </a:r>
            <a:r>
              <a:rPr lang="en-US" dirty="0" smtClean="0"/>
              <a:t>OK</a:t>
            </a:r>
            <a:r>
              <a:rPr lang="zh-CN" altLang="en-US" dirty="0" smtClean="0"/>
              <a:t>”按钮确认，此时激光器工作频率设置完毕（参数输入范围为</a:t>
            </a:r>
            <a:r>
              <a:rPr lang="en-US" dirty="0" smtClean="0"/>
              <a:t>1-20</a:t>
            </a:r>
            <a:r>
              <a:rPr lang="zh-CN" altLang="en-US" dirty="0" smtClean="0"/>
              <a:t>，其他值无效）。</a:t>
            </a:r>
          </a:p>
          <a:p>
            <a:pPr fontAlgn="b"/>
            <a:endParaRPr lang="zh-CN" altLang="en-US" sz="1600" dirty="0" smtClean="0"/>
          </a:p>
          <a:p>
            <a:pPr marL="0" marR="0" lvl="0" indent="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31084" y="1807420"/>
            <a:ext cx="4522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方法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通过“</a:t>
            </a:r>
            <a:r>
              <a:rPr lang="en-US" dirty="0" smtClean="0"/>
              <a:t>+</a:t>
            </a:r>
            <a:r>
              <a:rPr lang="zh-CN" altLang="en-US" dirty="0" smtClean="0"/>
              <a:t>”、“</a:t>
            </a:r>
            <a:r>
              <a:rPr lang="en-US" dirty="0" smtClean="0"/>
              <a:t>-</a:t>
            </a:r>
            <a:r>
              <a:rPr lang="zh-CN" altLang="en-US" dirty="0" smtClean="0"/>
              <a:t>”输入所需频率，</a:t>
            </a:r>
            <a:endParaRPr lang="en-US" altLang="zh-CN" dirty="0" smtClean="0"/>
          </a:p>
          <a:p>
            <a:r>
              <a:rPr lang="zh-CN" altLang="en-US" dirty="0" smtClean="0"/>
              <a:t>每按一次改变</a:t>
            </a:r>
            <a:r>
              <a:rPr lang="en-US" altLang="zh-CN" dirty="0" smtClean="0"/>
              <a:t>1Hz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6" y="2754666"/>
            <a:ext cx="4813300" cy="35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1" y="4332734"/>
            <a:ext cx="4151086" cy="252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3762" y="2830286"/>
            <a:ext cx="4222541" cy="314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907534"/>
            <a:ext cx="167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5.2 </a:t>
            </a:r>
            <a:r>
              <a:rPr lang="zh-CN" altLang="en-US" sz="2000" b="1" dirty="0" smtClean="0"/>
              <a:t>参数设定</a:t>
            </a:r>
            <a:endParaRPr lang="zh-CN" altLang="en-US" sz="20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1258" y="1378858"/>
            <a:ext cx="6923314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zh-CN" altLang="en-US" sz="2000" b="1" dirty="0" smtClean="0"/>
              <a:t>（</a:t>
            </a:r>
            <a:r>
              <a:rPr lang="en-US" sz="2000" b="1" dirty="0" smtClean="0"/>
              <a:t>2</a:t>
            </a:r>
            <a:r>
              <a:rPr lang="zh-CN" altLang="en-US" sz="2000" b="1" dirty="0" smtClean="0"/>
              <a:t>）工作电压的设定</a:t>
            </a:r>
            <a:endParaRPr lang="en-US" altLang="zh-CN" sz="2000" b="1" dirty="0" smtClean="0"/>
          </a:p>
          <a:p>
            <a:pPr fontAlgn="b"/>
            <a:r>
              <a:rPr lang="zh-CN" altLang="en-US" b="1" dirty="0" smtClean="0">
                <a:solidFill>
                  <a:srgbClr val="FF0000"/>
                </a:solidFill>
              </a:rPr>
              <a:t>方法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点击“工作电压”按钮，通过虚拟键盘输入所需工作电压，点击“</a:t>
            </a:r>
            <a:r>
              <a:rPr lang="en-US" dirty="0" smtClean="0"/>
              <a:t>OK</a:t>
            </a:r>
            <a:r>
              <a:rPr lang="zh-CN" altLang="en-US" dirty="0" smtClean="0"/>
              <a:t>”按钮确认，此时激光器工作电压设置完毕（参数输入范围为</a:t>
            </a:r>
            <a:r>
              <a:rPr lang="en-US" dirty="0" smtClean="0"/>
              <a:t>22~28kV</a:t>
            </a:r>
            <a:r>
              <a:rPr lang="zh-CN" altLang="en-US" dirty="0" smtClean="0"/>
              <a:t>，其他值无效）。</a:t>
            </a:r>
          </a:p>
          <a:p>
            <a:pPr fontAlgn="b"/>
            <a:endParaRPr lang="zh-CN" altLang="en-US" dirty="0" smtClean="0"/>
          </a:p>
          <a:p>
            <a:pPr fontAlgn="b"/>
            <a:endParaRPr lang="zh-CN" altLang="en-US" sz="1600" dirty="0" smtClean="0"/>
          </a:p>
          <a:p>
            <a:pPr marL="0" marR="0" lvl="0" indent="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31084" y="1807420"/>
            <a:ext cx="4522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方法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通过“</a:t>
            </a:r>
            <a:r>
              <a:rPr lang="en-US" dirty="0" smtClean="0"/>
              <a:t>+</a:t>
            </a:r>
            <a:r>
              <a:rPr lang="zh-CN" altLang="en-US" dirty="0" smtClean="0"/>
              <a:t>”、“</a:t>
            </a:r>
            <a:r>
              <a:rPr lang="en-US" dirty="0" smtClean="0"/>
              <a:t>-</a:t>
            </a:r>
            <a:r>
              <a:rPr lang="zh-CN" altLang="en-US" dirty="0" smtClean="0"/>
              <a:t>”输入所需电压，</a:t>
            </a:r>
            <a:endParaRPr lang="en-US" altLang="zh-CN" dirty="0" smtClean="0"/>
          </a:p>
          <a:p>
            <a:r>
              <a:rPr lang="zh-CN" altLang="en-US" dirty="0" smtClean="0"/>
              <a:t>该方法每次加减</a:t>
            </a:r>
            <a:r>
              <a:rPr lang="en-US" dirty="0" smtClean="0"/>
              <a:t>0.2kV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485" y="2758915"/>
            <a:ext cx="4584927" cy="34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743" y="4463184"/>
            <a:ext cx="3904344" cy="23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3196" y="2722110"/>
            <a:ext cx="4274004" cy="327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907534"/>
            <a:ext cx="1678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5.2 </a:t>
            </a:r>
            <a:r>
              <a:rPr lang="zh-CN" altLang="en-US" sz="2000" b="1" dirty="0" smtClean="0"/>
              <a:t>参数设定</a:t>
            </a:r>
            <a:endParaRPr lang="zh-CN" altLang="en-US" sz="20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1258" y="1378858"/>
            <a:ext cx="1172754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zh-CN" altLang="en-US" sz="2000" b="1" dirty="0" smtClean="0"/>
              <a:t>（</a:t>
            </a:r>
            <a:r>
              <a:rPr lang="en-US" sz="2000" b="1" dirty="0" smtClean="0"/>
              <a:t>3</a:t>
            </a:r>
            <a:r>
              <a:rPr lang="zh-CN" altLang="en-US" sz="2000" b="1" dirty="0" smtClean="0"/>
              <a:t>）运行脉冲数的设定</a:t>
            </a:r>
            <a:endParaRPr lang="en-US" altLang="zh-CN" sz="2000" b="1" dirty="0" smtClean="0"/>
          </a:p>
          <a:p>
            <a:pPr fontAlgn="b">
              <a:lnSpc>
                <a:spcPct val="150000"/>
              </a:lnSpc>
            </a:pPr>
            <a:r>
              <a:rPr lang="zh-CN" altLang="en-US" dirty="0" smtClean="0"/>
              <a:t>       可设定运行激光的脉冲数</a:t>
            </a:r>
            <a:r>
              <a:rPr lang="en-US" dirty="0" smtClean="0"/>
              <a:t>0~50k</a:t>
            </a:r>
            <a:r>
              <a:rPr lang="zh-CN" altLang="en-US" dirty="0" smtClean="0"/>
              <a:t>个脉冲或无限个脉冲。</a:t>
            </a:r>
            <a:endParaRPr lang="en-US" altLang="zh-CN" dirty="0" smtClean="0"/>
          </a:p>
          <a:p>
            <a:pPr fontAlgn="b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 smtClean="0"/>
              <a:t> 如果设置了运行的脉冲数，在激光器到达所需脉冲数后激光器自动停止运行，进入待机状态。</a:t>
            </a:r>
            <a:endParaRPr lang="en-US" altLang="zh-CN" dirty="0" smtClean="0"/>
          </a:p>
          <a:p>
            <a:pPr fontAlgn="b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dirty="0" smtClean="0"/>
              <a:t> 如果设置了无限个脉冲数，当启动激光器后，激光器将一直运行，不会自动停机。</a:t>
            </a:r>
          </a:p>
          <a:p>
            <a:pPr fontAlgn="b"/>
            <a:endParaRPr lang="zh-CN" altLang="en-US" dirty="0" smtClean="0"/>
          </a:p>
          <a:p>
            <a:pPr fontAlgn="b"/>
            <a:endParaRPr lang="zh-CN" altLang="en-US" sz="1600" dirty="0" smtClean="0"/>
          </a:p>
          <a:p>
            <a:pPr marL="0" marR="0" lvl="0" indent="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14" y="3309257"/>
            <a:ext cx="4487298" cy="28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899" y="4333579"/>
            <a:ext cx="3148013" cy="25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024" y="3457575"/>
            <a:ext cx="4467225" cy="266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907534"/>
            <a:ext cx="2704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5.3 </a:t>
            </a:r>
            <a:r>
              <a:rPr lang="zh-CN" altLang="en-US" sz="2000" b="1" dirty="0" smtClean="0"/>
              <a:t>恒电压运行与停止</a:t>
            </a:r>
            <a:endParaRPr lang="zh-CN" altLang="en-US" sz="20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1258" y="1378858"/>
            <a:ext cx="11727542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zh-CN" altLang="en-US" dirty="0" smtClean="0"/>
              <a:t>    重复频率、工作电压和脉冲数三项设定完成后，点击</a:t>
            </a:r>
            <a:r>
              <a:rPr lang="zh-CN" altLang="en-US" b="1" dirty="0" smtClean="0">
                <a:solidFill>
                  <a:srgbClr val="FF0000"/>
                </a:solidFill>
              </a:rPr>
              <a:t>启动</a:t>
            </a:r>
            <a:r>
              <a:rPr lang="zh-CN" altLang="en-US" dirty="0" smtClean="0"/>
              <a:t>按钮后激光器开始运行出光。如图</a:t>
            </a:r>
            <a:r>
              <a:rPr lang="en-US" dirty="0" smtClean="0"/>
              <a:t>5.9</a:t>
            </a:r>
            <a:r>
              <a:rPr lang="zh-CN" altLang="en-US" dirty="0" smtClean="0"/>
              <a:t>所示，启动按钮切换成停止按钮。</a:t>
            </a:r>
          </a:p>
          <a:p>
            <a:pPr fontAlgn="b"/>
            <a:endParaRPr lang="zh-CN" altLang="en-US" sz="1600" dirty="0" smtClean="0"/>
          </a:p>
          <a:p>
            <a:pPr marL="0" marR="0" lvl="0" indent="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" y="2638425"/>
            <a:ext cx="451289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0" y="5891510"/>
            <a:ext cx="1158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在激光器运行时，在脉冲能量显示框内可以看到激光器的出光能量。点击</a:t>
            </a:r>
            <a:r>
              <a:rPr lang="zh-CN" altLang="en-US" b="1" dirty="0" smtClean="0">
                <a:solidFill>
                  <a:srgbClr val="FF0000"/>
                </a:solidFill>
              </a:rPr>
              <a:t>停止</a:t>
            </a:r>
            <a:r>
              <a:rPr lang="zh-CN" altLang="en-US" dirty="0" smtClean="0"/>
              <a:t>按钮，可以停止激光器的运行。</a:t>
            </a:r>
            <a:endParaRPr lang="zh-CN" alt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974" y="2562225"/>
            <a:ext cx="4699951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907534"/>
            <a:ext cx="4499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5.4 </a:t>
            </a:r>
            <a:r>
              <a:rPr lang="zh-CN" altLang="en-US" sz="2000" b="1" dirty="0" smtClean="0"/>
              <a:t>运行中的工作频率和工作电压调节</a:t>
            </a:r>
            <a:endParaRPr lang="zh-CN" altLang="en-US" sz="20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1258" y="1378858"/>
            <a:ext cx="1172754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zh-CN" altLang="en-US" sz="2000" dirty="0" smtClean="0"/>
              <a:t>在激光器运行过程中，可以通过“</a:t>
            </a:r>
            <a:r>
              <a:rPr lang="en-US" sz="2000" dirty="0" smtClean="0"/>
              <a:t>+</a:t>
            </a:r>
            <a:r>
              <a:rPr lang="zh-CN" altLang="en-US" sz="2000" dirty="0" smtClean="0"/>
              <a:t>”或“</a:t>
            </a:r>
            <a:r>
              <a:rPr lang="en-US" sz="2000" dirty="0" smtClean="0"/>
              <a:t>-</a:t>
            </a:r>
            <a:r>
              <a:rPr lang="zh-CN" altLang="en-US" sz="2000" dirty="0" smtClean="0"/>
              <a:t>”按钮调节频率和工作电压。</a:t>
            </a:r>
            <a:endParaRPr lang="zh-CN" altLang="en-US" dirty="0" smtClean="0"/>
          </a:p>
          <a:p>
            <a:pPr fontAlgn="b"/>
            <a:endParaRPr lang="zh-CN" altLang="en-US" sz="1600" dirty="0" smtClean="0"/>
          </a:p>
          <a:p>
            <a:pPr marL="0" marR="0" lvl="0" indent="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2166372"/>
            <a:ext cx="5376863" cy="408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907534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5.5 </a:t>
            </a:r>
            <a:r>
              <a:rPr lang="zh-CN" altLang="en-US" sz="2000" b="1" dirty="0" smtClean="0"/>
              <a:t>腔内气压和温度的显示</a:t>
            </a:r>
            <a:endParaRPr lang="zh-CN" altLang="en-US" sz="20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1258" y="1378858"/>
            <a:ext cx="11727542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zh-CN" altLang="en-US" sz="2000" dirty="0" smtClean="0"/>
              <a:t>       在激光器运行过程中，一般“腔内气压、温度”选项值为零，此时没有采集激光腔内气压数据，不表明此时腔内气压为零；若要了解当前激光器腔内气压或温度大小，必须在激光器处于待机状态下点击‘腔内气压按钮’。</a:t>
            </a:r>
            <a:endParaRPr lang="zh-CN" altLang="en-US" dirty="0" smtClean="0"/>
          </a:p>
          <a:p>
            <a:pPr fontAlgn="b"/>
            <a:endParaRPr lang="zh-CN" altLang="en-US" sz="1600" dirty="0" smtClean="0"/>
          </a:p>
          <a:p>
            <a:pPr marL="0" marR="0" lvl="0" indent="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6964" y="2653833"/>
            <a:ext cx="5422527" cy="404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907534"/>
            <a:ext cx="2781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5.6  </a:t>
            </a:r>
            <a:r>
              <a:rPr lang="zh-CN" altLang="en-US" sz="2000" b="1" dirty="0" smtClean="0"/>
              <a:t>恒能量运行和停止</a:t>
            </a:r>
            <a:endParaRPr lang="zh-CN" altLang="en-US" sz="2000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1258" y="1378858"/>
            <a:ext cx="1172754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zh-CN" altLang="en-US" sz="2000" dirty="0" smtClean="0"/>
              <a:t>在待机状态下点击工作电压就会切换到恒能量模式。点击恒能量又可以切换回恒电压工作模式。</a:t>
            </a:r>
            <a:endParaRPr lang="zh-CN" altLang="en-US" dirty="0" smtClean="0"/>
          </a:p>
          <a:p>
            <a:pPr fontAlgn="b"/>
            <a:endParaRPr lang="zh-CN" altLang="en-US" sz="1600" dirty="0" smtClean="0"/>
          </a:p>
          <a:p>
            <a:pPr marL="0" marR="0" lvl="0" indent="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2106035"/>
            <a:ext cx="4086225" cy="30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743" y="2124075"/>
            <a:ext cx="4995956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75" y="3584712"/>
            <a:ext cx="4157663" cy="28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9922461" y="2291834"/>
            <a:ext cx="2136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点击设置能量按钮，可以设置恒能量所需的能量值</a:t>
            </a:r>
            <a:endParaRPr lang="zh-CN" altLang="en-US" dirty="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5486400"/>
            <a:ext cx="6534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设置好要运行的能量值和初始电压后，点击启动按钮。激光器会自动通过自动调节电压将输出能量调整到设定的能量值。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当要停止恒能量模式的运行时，点击停止按钮即可。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907534"/>
            <a:ext cx="3294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5.7  </a:t>
            </a:r>
            <a:r>
              <a:rPr lang="zh-CN" altLang="en-US" sz="2000" b="1" dirty="0" smtClean="0"/>
              <a:t>外触发与内触发的切换</a:t>
            </a:r>
            <a:endParaRPr lang="zh-CN" altLang="en-US" sz="20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164" y="1545601"/>
            <a:ext cx="4833657" cy="359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118" y="1577788"/>
            <a:ext cx="4800200" cy="35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02023" y="5432612"/>
            <a:ext cx="698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5.1-5.6</a:t>
            </a:r>
            <a:r>
              <a:rPr lang="zh-CN" altLang="en-US" dirty="0" smtClean="0"/>
              <a:t>的操作都是基于外触发选项没有打√的情况下的操作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8A49F0D-7492-4B8E-9C4F-61230E4BF467}"/>
              </a:ext>
            </a:extLst>
          </p:cNvPr>
          <p:cNvSpPr/>
          <p:nvPr/>
        </p:nvSpPr>
        <p:spPr>
          <a:xfrm>
            <a:off x="1996581" y="1159681"/>
            <a:ext cx="7441834" cy="600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第一部分：盛方科技简介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第二部分：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准分子激光器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参数介绍</a:t>
            </a:r>
            <a:endParaRPr lang="zh-CN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第三部分：准分子激光器面板介绍</a:t>
            </a:r>
            <a:endParaRPr lang="zh-CN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第四部分：激光器安装要求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第六部分：注意事项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200000"/>
              </a:lnSpc>
            </a:pP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A4CB36D-3E5E-42B0-B8A4-9807C0D7E9F4}"/>
              </a:ext>
            </a:extLst>
          </p:cNvPr>
          <p:cNvSpPr/>
          <p:nvPr/>
        </p:nvSpPr>
        <p:spPr>
          <a:xfrm>
            <a:off x="5354014" y="401750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目 录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799957"/>
            <a:ext cx="3294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5.7  </a:t>
            </a:r>
            <a:r>
              <a:rPr lang="zh-CN" altLang="en-US" sz="2000" b="1" dirty="0" smtClean="0"/>
              <a:t>外触发运行（普通版）</a:t>
            </a:r>
            <a:endParaRPr lang="zh-CN" altLang="en-US" sz="2000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54" y="1255059"/>
            <a:ext cx="4800200" cy="35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32890" y="4751294"/>
            <a:ext cx="68591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）要求外部提供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个信号：外部触发信号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外部触发信号：脉宽</a:t>
            </a:r>
            <a:r>
              <a:rPr lang="en-US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&gt;100us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，幅值</a:t>
            </a:r>
            <a:r>
              <a:rPr lang="en-US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5V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。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）内部要求设置工作电压大小，设置任意重复频率值（实际频率由外部触发信号的频率决定），激光器处于启动状态。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）外部给一个脉冲信号，出一个激光脉冲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530" y="1236387"/>
            <a:ext cx="4081670" cy="355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450574" y="48783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外触发运行设置： 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、设置重频（任意值） 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、设置工作电压 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、勾选外触发 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、点启动 </a:t>
            </a:r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、给外触发信号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799957"/>
            <a:ext cx="3550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5.7  </a:t>
            </a:r>
            <a:r>
              <a:rPr lang="zh-CN" altLang="en-US" sz="2000" b="1" dirty="0" smtClean="0"/>
              <a:t>外触发运行（低抖动版）</a:t>
            </a:r>
            <a:endParaRPr lang="zh-CN" altLang="en-US" sz="2000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54" y="1255059"/>
            <a:ext cx="4800200" cy="35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78540" y="5029200"/>
            <a:ext cx="698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外触发打√的情况下的操作</a:t>
            </a:r>
            <a:endParaRPr lang="zh-CN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589" y="1256742"/>
            <a:ext cx="5181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32890" y="4751294"/>
            <a:ext cx="68591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）要求外部提供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个信号：充电信号和出光信号。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充电信号：脉宽≥</a:t>
            </a:r>
            <a:r>
              <a:rPr lang="en-US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20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m</a:t>
            </a:r>
            <a:r>
              <a:rPr lang="en-US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s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，幅值</a:t>
            </a:r>
            <a:r>
              <a:rPr lang="en-US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5V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。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出光信号：脉宽</a:t>
            </a:r>
            <a:r>
              <a:rPr lang="en-US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&gt;100us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，幅值</a:t>
            </a:r>
            <a:r>
              <a:rPr lang="en-US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5V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。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）内部要求设置工作电压大小，设置任意重复频率值（实际频率由充电信号和出光信号的频率决定），激光器处于启动状态。</a:t>
            </a:r>
            <a:endParaRPr lang="en-US" altLang="zh-CN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）激光器的实际启动和停止可以通过</a:t>
            </a:r>
            <a:r>
              <a:rPr lang="en-US" altLang="zh-CN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DG645</a:t>
            </a:r>
            <a:r>
              <a:rPr lang="zh-CN" altLang="en-US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切换内触发和外触发来控制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799957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5.8  </a:t>
            </a:r>
            <a:r>
              <a:rPr lang="zh-CN" altLang="en-US" sz="2000" b="1" dirty="0" smtClean="0"/>
              <a:t>自动配气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0" y="5550212"/>
            <a:ext cx="713028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手动配气过程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（不推荐使用）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lang="en-US" altLang="zh-CN" sz="20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fontAlgn="b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①</a:t>
            </a: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按照图气路图和配比，依次控制进气量</a:t>
            </a:r>
            <a:r>
              <a:rPr lang="zh-CN" altLang="en-US" dirty="0" smtClean="0"/>
              <a:t>。过程如下：</a:t>
            </a:r>
            <a:endParaRPr lang="en-US" altLang="zh-CN" dirty="0" smtClean="0"/>
          </a:p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抽真空至</a:t>
            </a:r>
            <a:r>
              <a:rPr lang="en-US" dirty="0" smtClean="0"/>
              <a:t>150mbar</a:t>
            </a:r>
            <a:r>
              <a:rPr lang="zh-CN" altLang="en-US" dirty="0" smtClean="0"/>
              <a:t>→充</a:t>
            </a:r>
            <a:r>
              <a:rPr lang="en-US" dirty="0" smtClean="0"/>
              <a:t>Ne</a:t>
            </a:r>
            <a:r>
              <a:rPr lang="zh-CN" altLang="en-US" dirty="0" smtClean="0"/>
              <a:t>至</a:t>
            </a:r>
            <a:r>
              <a:rPr lang="en-US" dirty="0" smtClean="0"/>
              <a:t>500mbar</a:t>
            </a:r>
            <a:r>
              <a:rPr lang="zh-CN" altLang="en-US" dirty="0" smtClean="0"/>
              <a:t> →充</a:t>
            </a:r>
            <a:r>
              <a:rPr lang="en-US" dirty="0" smtClean="0"/>
              <a:t>5%F2/He</a:t>
            </a:r>
            <a:r>
              <a:rPr lang="zh-CN" altLang="en-US" dirty="0" smtClean="0"/>
              <a:t>至</a:t>
            </a:r>
            <a:r>
              <a:rPr lang="en-US" dirty="0" smtClean="0"/>
              <a:t>580mbar</a:t>
            </a:r>
            <a:r>
              <a:rPr lang="zh-CN" altLang="en-US" dirty="0" smtClean="0"/>
              <a:t> →</a:t>
            </a:r>
            <a:endParaRPr lang="en-US" altLang="zh-CN" dirty="0" smtClean="0"/>
          </a:p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充</a:t>
            </a:r>
            <a:r>
              <a:rPr lang="en-US" dirty="0" smtClean="0"/>
              <a:t>Kr</a:t>
            </a:r>
            <a:r>
              <a:rPr lang="zh-CN" altLang="en-US" dirty="0" smtClean="0"/>
              <a:t>至</a:t>
            </a:r>
            <a:r>
              <a:rPr lang="en-US" dirty="0" smtClean="0"/>
              <a:t>710mbar</a:t>
            </a:r>
            <a:r>
              <a:rPr lang="zh-CN" altLang="en-US" dirty="0" smtClean="0"/>
              <a:t> →充</a:t>
            </a:r>
            <a:r>
              <a:rPr lang="en-US" dirty="0" smtClean="0"/>
              <a:t>Ne</a:t>
            </a:r>
            <a:r>
              <a:rPr lang="zh-CN" altLang="en-US" dirty="0" smtClean="0"/>
              <a:t>至</a:t>
            </a:r>
            <a:r>
              <a:rPr lang="en-US" dirty="0" smtClean="0"/>
              <a:t>3300mbar</a:t>
            </a:r>
            <a:r>
              <a:rPr lang="zh-CN" altLang="en-US" dirty="0" smtClean="0"/>
              <a:t>。</a:t>
            </a:r>
          </a:p>
          <a:p>
            <a:pPr lvl="0" fontAlgn="b">
              <a:spcBef>
                <a:spcPct val="0"/>
              </a:spcBef>
              <a:spcAft>
                <a:spcPct val="0"/>
              </a:spcAft>
            </a:pP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784"/>
            <a:ext cx="3644348" cy="270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055166"/>
            <a:ext cx="58272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自动配气过程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（推荐使用）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①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在主页面点击自动配气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②在自动配气界面选择配气类型后，点击确认开启</a:t>
            </a:r>
          </a:p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③等待配气完成，点击返回</a:t>
            </a: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122" y="1245704"/>
            <a:ext cx="3896139" cy="272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538" y="1258956"/>
            <a:ext cx="4041913" cy="271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1" y="4153263"/>
            <a:ext cx="3949424" cy="253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第五部分：激光器操作说明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802" y="799957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5.9  </a:t>
            </a:r>
            <a:r>
              <a:rPr lang="zh-CN" altLang="en-US" sz="2000" b="1" dirty="0" smtClean="0"/>
              <a:t>能量矫正</a:t>
            </a:r>
            <a:endParaRPr lang="zh-CN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17982" y="4956312"/>
            <a:ext cx="237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进入能量矫正页面，输入</a:t>
            </a:r>
            <a:r>
              <a:rPr lang="en-US" altLang="zh-CN" dirty="0" smtClean="0"/>
              <a:t>a=1,b=1,c=0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782" y="1199986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参数先复位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63478" y="1192696"/>
            <a:ext cx="6586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测量一组常用工作频率的实测能量和</a:t>
            </a:r>
            <a:r>
              <a:rPr lang="en-US" altLang="zh-CN" dirty="0" smtClean="0"/>
              <a:t>pad</a:t>
            </a:r>
            <a:r>
              <a:rPr lang="zh-CN" altLang="en-US" dirty="0" smtClean="0"/>
              <a:t>显示能量</a:t>
            </a:r>
            <a:endParaRPr lang="en-US" altLang="zh-CN" dirty="0" smtClean="0"/>
          </a:p>
          <a:p>
            <a:r>
              <a:rPr lang="zh-CN" altLang="en-US" dirty="0" smtClean="0"/>
              <a:t>（如</a:t>
            </a:r>
            <a:r>
              <a:rPr lang="en-US" altLang="zh-CN" dirty="0" smtClean="0"/>
              <a:t>23kV</a:t>
            </a:r>
            <a:r>
              <a:rPr lang="zh-CN" altLang="en-US" dirty="0" smtClean="0"/>
              <a:t>和</a:t>
            </a:r>
            <a:r>
              <a:rPr lang="en-US" altLang="zh-CN" dirty="0" smtClean="0"/>
              <a:t>27kV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6400798" y="2044884"/>
          <a:ext cx="475311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71"/>
                <a:gridCol w="1584371"/>
                <a:gridCol w="1584371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工作电压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实测能量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Pad</a:t>
                      </a:r>
                      <a:r>
                        <a:rPr lang="zh-CN" altLang="en-US" dirty="0" smtClean="0"/>
                        <a:t>显示能量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23kV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27kV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22504" y="3445565"/>
            <a:ext cx="5406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 </a:t>
            </a:r>
            <a:r>
              <a:rPr lang="zh-CN" altLang="en-US" dirty="0" smtClean="0"/>
              <a:t>利用公式计算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313818" y="3919675"/>
          <a:ext cx="1753563" cy="811350"/>
        </p:xfrm>
        <a:graphic>
          <a:graphicData uri="http://schemas.openxmlformats.org/presentationml/2006/ole">
            <p:oleObj spid="_x0000_s1026" name="公式" r:id="rId4" imgW="850680" imgH="39348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675563" y="4837113"/>
          <a:ext cx="1754187" cy="811212"/>
        </p:xfrm>
        <a:graphic>
          <a:graphicData uri="http://schemas.openxmlformats.org/presentationml/2006/ole">
            <p:oleObj spid="_x0000_s1027" name="公式" r:id="rId5" imgW="850680" imgH="39348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215270" y="583095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  </a:t>
            </a:r>
            <a:r>
              <a:rPr lang="zh-CN" altLang="en-US" dirty="0" smtClean="0"/>
              <a:t>将</a:t>
            </a:r>
            <a:r>
              <a:rPr lang="en-US" altLang="zh-CN" dirty="0" smtClean="0"/>
              <a:t>a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</a:t>
            </a:r>
            <a:r>
              <a:rPr lang="zh-CN" altLang="en-US" dirty="0" smtClean="0"/>
              <a:t>重新输入矫正页面，点击</a:t>
            </a:r>
            <a:r>
              <a:rPr lang="zh-CN" altLang="en-US" b="1" dirty="0" smtClean="0">
                <a:solidFill>
                  <a:srgbClr val="FF0000"/>
                </a:solidFill>
              </a:rPr>
              <a:t>确认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121" y="1570383"/>
            <a:ext cx="4481720" cy="336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第六部分：注意事项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669" y="860612"/>
            <a:ext cx="110002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、管道和减压阀必须从指定的供应商采购；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、氟气是有毒的，泄漏时有异味，建议安装氟气报警装置；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、请勿让空气进入激光腔或管道内，否则将导致激光器性能恶化；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、脱开管道重新安装后，必须清洗管道；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、长时间运行（≥</a:t>
            </a:r>
            <a:r>
              <a:rPr lang="en-US" altLang="zh-CN" dirty="0" smtClean="0"/>
              <a:t>4</a:t>
            </a:r>
            <a:r>
              <a:rPr lang="zh-CN" altLang="en-US" dirty="0" smtClean="0"/>
              <a:t>小时），必须要通冷却水；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6</a:t>
            </a:r>
            <a:r>
              <a:rPr lang="zh-CN" altLang="en-US" dirty="0" smtClean="0"/>
              <a:t>、每周至少运行激光器</a:t>
            </a:r>
            <a:r>
              <a:rPr lang="en-US" altLang="zh-CN" dirty="0" smtClean="0"/>
              <a:t>1</a:t>
            </a:r>
            <a:r>
              <a:rPr lang="zh-CN" altLang="en-US" dirty="0" smtClean="0"/>
              <a:t>次，运行时间不少于</a:t>
            </a:r>
            <a:r>
              <a:rPr lang="en-US" altLang="zh-CN" dirty="0" smtClean="0"/>
              <a:t>1</a:t>
            </a:r>
            <a:r>
              <a:rPr lang="zh-CN" altLang="en-US" dirty="0" smtClean="0"/>
              <a:t>小时（可设定</a:t>
            </a:r>
            <a:r>
              <a:rPr lang="en-US" altLang="zh-CN" dirty="0" smtClean="0"/>
              <a:t>25kV/10Hz</a:t>
            </a:r>
            <a:r>
              <a:rPr lang="zh-CN" altLang="en-US" dirty="0" smtClean="0"/>
              <a:t>），以维持激光器的性能。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7</a:t>
            </a:r>
            <a:r>
              <a:rPr lang="zh-CN" altLang="en-US" dirty="0" smtClean="0"/>
              <a:t>、激光器内部有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万伏高压，必须由专业人士维护或指导下维护。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8</a:t>
            </a:r>
            <a:r>
              <a:rPr lang="zh-CN" altLang="en-US" dirty="0" smtClean="0"/>
              <a:t>、长时间不使用激光器，一般第一锅气寿命不佳，第二锅气持续钝化，会恢复较好，第三锅气可恢复正常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40216" y="211612"/>
            <a:ext cx="5511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/>
              <a:t>第一部分：公司简介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9157" y="1190563"/>
            <a:ext cx="6988030" cy="4892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        </a:t>
            </a:r>
            <a:r>
              <a:rPr lang="zh-CN" altLang="zh-CN" sz="1600" dirty="0"/>
              <a:t>深圳盛方科技有限公司是集准分子激光器研发、生产、销售和服务为一体的高科技企业。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/>
              <a:t>        结合在准分子激光行业的多年研发经验和市场需求</a:t>
            </a:r>
            <a:r>
              <a:rPr lang="zh-CN" altLang="zh-CN" sz="1600" dirty="0"/>
              <a:t>，盛方科技率先推出了一系列具有自主知识产权的国产准分子激光器，打破了国外产品长期垄断的局面</a:t>
            </a:r>
            <a:r>
              <a:rPr lang="zh-CN" altLang="en-US" sz="1600" dirty="0"/>
              <a:t>，</a:t>
            </a:r>
            <a:r>
              <a:rPr lang="zh-CN" altLang="zh-CN" sz="1600" dirty="0"/>
              <a:t>产品</a:t>
            </a:r>
            <a:r>
              <a:rPr lang="zh-CN" altLang="en-US" sz="1600" dirty="0"/>
              <a:t>主要</a:t>
            </a:r>
            <a:r>
              <a:rPr lang="zh-CN" altLang="zh-CN" sz="1600" dirty="0"/>
              <a:t>应用在工业</a:t>
            </a:r>
            <a:r>
              <a:rPr lang="zh-CN" altLang="en-US" sz="1600" dirty="0"/>
              <a:t>制造</a:t>
            </a:r>
            <a:r>
              <a:rPr lang="zh-CN" altLang="zh-CN" sz="1600" dirty="0"/>
              <a:t>、科</a:t>
            </a:r>
            <a:r>
              <a:rPr lang="zh-CN" altLang="en-US" sz="1600" dirty="0"/>
              <a:t>学研究</a:t>
            </a:r>
            <a:r>
              <a:rPr lang="zh-CN" altLang="zh-CN" sz="1600" dirty="0"/>
              <a:t>和医疗</a:t>
            </a:r>
            <a:r>
              <a:rPr lang="zh-CN" altLang="en-US" sz="1600" dirty="0"/>
              <a:t>诊治</a:t>
            </a:r>
            <a:r>
              <a:rPr lang="zh-CN" altLang="zh-CN" sz="1600" dirty="0"/>
              <a:t>等领域，</a:t>
            </a:r>
            <a:r>
              <a:rPr lang="zh-CN" altLang="en-US" sz="1600" dirty="0">
                <a:sym typeface="+mn-ea"/>
              </a:rPr>
              <a:t>获得了市场的高度认可，</a:t>
            </a:r>
            <a:r>
              <a:rPr lang="zh-CN" altLang="en-US" sz="1600" dirty="0"/>
              <a:t>充分</a:t>
            </a:r>
            <a:r>
              <a:rPr lang="zh-CN" altLang="zh-CN" sz="1600" dirty="0"/>
              <a:t>满足客户在光纤刻写、精细加工、激光打标、激光退火、薄膜制备、材料表面处理等</a:t>
            </a:r>
            <a:r>
              <a:rPr lang="zh-CN" altLang="en-US" sz="1600" dirty="0"/>
              <a:t>多</a:t>
            </a:r>
            <a:r>
              <a:rPr lang="zh-CN" altLang="zh-CN" sz="1600" dirty="0"/>
              <a:t>方面的使用需求。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       </a:t>
            </a:r>
            <a:r>
              <a:rPr lang="zh-CN" altLang="zh-CN" sz="1600" dirty="0"/>
              <a:t>盛方科技</a:t>
            </a:r>
            <a:r>
              <a:rPr lang="zh-CN" altLang="en-US" sz="1600" dirty="0"/>
              <a:t>重点</a:t>
            </a:r>
            <a:r>
              <a:rPr lang="zh-CN" altLang="zh-CN" sz="1600" dirty="0"/>
              <a:t>针对国家战略产业装备需求</a:t>
            </a:r>
            <a:r>
              <a:rPr lang="zh-CN" altLang="en-US" sz="1600" dirty="0"/>
              <a:t>，利用在</a:t>
            </a:r>
            <a:r>
              <a:rPr lang="zh-CN" altLang="zh-CN" sz="1600" dirty="0"/>
              <a:t>准分子激光领域</a:t>
            </a:r>
            <a:r>
              <a:rPr lang="zh-CN" altLang="en-US" sz="1600" dirty="0"/>
              <a:t>多年</a:t>
            </a:r>
            <a:r>
              <a:rPr lang="zh-CN" altLang="zh-CN" sz="1600" dirty="0"/>
              <a:t>技术积累和核心技术优势，</a:t>
            </a:r>
            <a:r>
              <a:rPr lang="zh-CN" altLang="en-US" sz="1600" dirty="0"/>
              <a:t>将不断突破</a:t>
            </a:r>
            <a:r>
              <a:rPr lang="zh-CN" altLang="zh-CN" sz="1600" dirty="0"/>
              <a:t>“卡脖子”</a:t>
            </a:r>
            <a:r>
              <a:rPr lang="zh-CN" altLang="en-US" sz="1600" dirty="0"/>
              <a:t>相关</a:t>
            </a:r>
            <a:r>
              <a:rPr lang="zh-CN" altLang="zh-CN" sz="1600" dirty="0"/>
              <a:t>技术瓶颈，研发</a:t>
            </a:r>
            <a:r>
              <a:rPr lang="zh-CN" altLang="en-US" sz="1600" dirty="0"/>
              <a:t>并推出在</a:t>
            </a:r>
            <a:r>
              <a:rPr lang="zh-CN" altLang="zh-CN" sz="1600" dirty="0"/>
              <a:t>半导体集成电路制造、平板显示制造等领域所需的高功率、高重频、高光束质量的高端</a:t>
            </a:r>
            <a:r>
              <a:rPr lang="zh-CN" altLang="en-US" sz="1600" dirty="0"/>
              <a:t>准分子激光系统设备</a:t>
            </a:r>
            <a:r>
              <a:rPr lang="zh-CN" altLang="zh-CN" sz="1600" dirty="0"/>
              <a:t>和技术</a:t>
            </a:r>
            <a:r>
              <a:rPr lang="zh-CN" altLang="en-US" sz="1600" dirty="0"/>
              <a:t>服务</a:t>
            </a:r>
            <a:r>
              <a:rPr lang="zh-CN" altLang="zh-CN" sz="16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      </a:t>
            </a:r>
            <a:r>
              <a:rPr lang="zh-CN" altLang="zh-CN" sz="1600" dirty="0"/>
              <a:t>盛方科技</a:t>
            </a:r>
            <a:r>
              <a:rPr lang="zh-CN" altLang="en-US" sz="1600" dirty="0"/>
              <a:t>将</a:t>
            </a:r>
            <a:r>
              <a:rPr lang="zh-CN" altLang="zh-CN" sz="1600" dirty="0"/>
              <a:t>立足中国，放眼全球，以“打造享誉世界的中国准分子激光器品牌”为己任，为客户提供最好的准分子激光产品解决方案</a:t>
            </a:r>
            <a:r>
              <a:rPr lang="zh-CN" altLang="en-US" sz="1600" dirty="0"/>
              <a:t>。</a:t>
            </a:r>
            <a:endParaRPr lang="zh-CN" altLang="zh-CN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01" y="2919369"/>
            <a:ext cx="4389065" cy="3288484"/>
          </a:xfrm>
          <a:prstGeom prst="rect">
            <a:avLst/>
          </a:prstGeom>
        </p:spPr>
      </p:pic>
      <p:pic>
        <p:nvPicPr>
          <p:cNvPr id="5" name="Picture 53">
            <a:extLst>
              <a:ext uri="{FF2B5EF4-FFF2-40B4-BE49-F238E27FC236}">
                <a16:creationId xmlns="" xmlns:a16="http://schemas.microsoft.com/office/drawing/2014/main" id="{8C10A741-D82E-4C62-A636-323E103F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17">
            <a:extLst>
              <a:ext uri="{FF2B5EF4-FFF2-40B4-BE49-F238E27FC236}">
                <a16:creationId xmlns="" xmlns:a16="http://schemas.microsoft.com/office/drawing/2014/main" id="{C1135DED-8123-4C6C-8BB5-B9B850FDE6F3}"/>
              </a:ext>
            </a:extLst>
          </p:cNvPr>
          <p:cNvSpPr txBox="1">
            <a:spLocks/>
          </p:cNvSpPr>
          <p:nvPr/>
        </p:nvSpPr>
        <p:spPr>
          <a:xfrm>
            <a:off x="115075" y="786772"/>
            <a:ext cx="5971960" cy="273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zh-CN" altLang="en-US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产品特点</a:t>
            </a:r>
            <a:endParaRPr lang="en-US" altLang="zh-CN" b="1" dirty="0">
              <a:solidFill>
                <a:srgbClr val="00206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rgbClr val="002060"/>
                </a:solidFill>
                <a:latin typeface="+mn-ea"/>
              </a:rPr>
              <a:t>脉冲能量最高到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</a:rPr>
              <a:t>300mJ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002060"/>
                </a:solidFill>
                <a:latin typeface="+mn-ea"/>
              </a:rPr>
              <a:t>具有自动换气功能，兼容预混合气和分立气体配气方式</a:t>
            </a:r>
            <a:endParaRPr lang="en-US" altLang="zh-CN" sz="1800" b="1" dirty="0">
              <a:solidFill>
                <a:srgbClr val="002060"/>
              </a:solidFill>
              <a:latin typeface="+mn-ea"/>
            </a:endParaRP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zh-CN" altLang="en-US" sz="1800" b="1" dirty="0" smtClean="0">
                <a:solidFill>
                  <a:srgbClr val="002060"/>
                </a:solidFill>
                <a:latin typeface="+mn-ea"/>
              </a:rPr>
              <a:t>内置</a:t>
            </a:r>
            <a:r>
              <a:rPr lang="zh-CN" altLang="en-US" sz="1800" b="1" dirty="0">
                <a:solidFill>
                  <a:srgbClr val="002060"/>
                </a:solidFill>
                <a:latin typeface="+mn-ea"/>
              </a:rPr>
              <a:t>能量反馈系统，能量稳定性好</a:t>
            </a:r>
            <a:endParaRPr lang="en-US" altLang="zh-CN" sz="1800" b="1" dirty="0">
              <a:solidFill>
                <a:srgbClr val="002060"/>
              </a:solidFill>
              <a:latin typeface="+mn-ea"/>
            </a:endParaRP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u"/>
            </a:pPr>
            <a:r>
              <a:rPr lang="en-US" altLang="zh-CN" sz="1800" b="1" dirty="0" smtClean="0">
                <a:solidFill>
                  <a:srgbClr val="002060"/>
                </a:solidFill>
                <a:latin typeface="+mn-ea"/>
              </a:rPr>
              <a:t>DG645</a:t>
            </a:r>
            <a:r>
              <a:rPr lang="zh-CN" altLang="en-US" sz="1800" b="1" dirty="0" smtClean="0">
                <a:solidFill>
                  <a:srgbClr val="002060"/>
                </a:solidFill>
                <a:latin typeface="+mn-ea"/>
              </a:rPr>
              <a:t>外部触发时，</a:t>
            </a:r>
            <a:r>
              <a:rPr lang="zh-CN" altLang="zh-CN" sz="1800" b="1" dirty="0">
                <a:solidFill>
                  <a:srgbClr val="002060"/>
                </a:solidFill>
                <a:latin typeface="+mn-ea"/>
              </a:rPr>
              <a:t>出光延时抖动</a:t>
            </a:r>
            <a:r>
              <a:rPr lang="en-US" altLang="zh-CN" sz="1800" b="1" dirty="0" smtClean="0">
                <a:solidFill>
                  <a:srgbClr val="002060"/>
                </a:solidFill>
                <a:latin typeface="+mn-ea"/>
              </a:rPr>
              <a:t>≤5ns</a:t>
            </a:r>
            <a:endParaRPr lang="en-US" altLang="zh-CN" sz="1800" b="1" dirty="0">
              <a:solidFill>
                <a:srgbClr val="002060"/>
              </a:solidFill>
              <a:latin typeface="+mn-ea"/>
            </a:endParaRPr>
          </a:p>
          <a:p>
            <a:pPr algn="l">
              <a:lnSpc>
                <a:spcPct val="170000"/>
              </a:lnSpc>
            </a:pPr>
            <a:endParaRPr lang="zh-CN" altLang="en-US" sz="18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20" name="Picture 2" descr="C:\Documents and Settings\Administrator\桌面\2a993cfc49b923a6cab8c527a83261b_副本.jpg">
            <a:extLst>
              <a:ext uri="{FF2B5EF4-FFF2-40B4-BE49-F238E27FC236}">
                <a16:creationId xmlns="" xmlns:a16="http://schemas.microsoft.com/office/drawing/2014/main" id="{C0119B34-0286-48F2-9C7B-67AD3193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209" y="949053"/>
            <a:ext cx="1581310" cy="1056322"/>
          </a:xfrm>
          <a:prstGeom prst="rect">
            <a:avLst/>
          </a:prstGeom>
          <a:noFill/>
        </p:spPr>
      </p:pic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587F0012-5DC6-4435-9975-975A96A14F98}"/>
              </a:ext>
            </a:extLst>
          </p:cNvPr>
          <p:cNvSpPr txBox="1"/>
          <p:nvPr/>
        </p:nvSpPr>
        <p:spPr>
          <a:xfrm>
            <a:off x="-53009" y="4051693"/>
            <a:ext cx="6202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应用：激光沉积薄膜 </a:t>
            </a:r>
            <a:r>
              <a:rPr lang="en-US" altLang="zh-CN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· </a:t>
            </a:r>
            <a:r>
              <a:rPr lang="zh-CN" altLang="en-US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精细加工 </a:t>
            </a:r>
            <a:r>
              <a:rPr lang="en-US" altLang="zh-CN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· </a:t>
            </a:r>
            <a:r>
              <a:rPr lang="zh-CN" altLang="en-US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材料</a:t>
            </a:r>
            <a:r>
              <a:rPr lang="zh-CN" altLang="en-US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表面处理 </a:t>
            </a:r>
            <a:r>
              <a:rPr lang="en-US" altLang="zh-CN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· </a:t>
            </a:r>
            <a:r>
              <a:rPr lang="zh-CN" altLang="en-US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激光退火</a:t>
            </a:r>
            <a:endParaRPr lang="zh-CN" altLang="en-US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="" xmlns:a16="http://schemas.microsoft.com/office/drawing/2014/main" id="{E78FB2FF-F9DF-408A-BE02-BF783F947C6D}"/>
              </a:ext>
            </a:extLst>
          </p:cNvPr>
          <p:cNvSpPr txBox="1"/>
          <p:nvPr/>
        </p:nvSpPr>
        <p:spPr>
          <a:xfrm>
            <a:off x="215045" y="4511690"/>
            <a:ext cx="581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规格 ：   </a:t>
            </a:r>
            <a:r>
              <a:rPr lang="zh-CN" altLang="en-US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PLD20</a:t>
            </a:r>
            <a:r>
              <a:rPr lang="zh-CN" altLang="en-US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： </a:t>
            </a:r>
            <a:r>
              <a:rPr lang="en-US" altLang="zh-CN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1500×400×880mm (</a:t>
            </a:r>
            <a:r>
              <a:rPr lang="en-US" altLang="zh-CN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250kg</a:t>
            </a:r>
            <a:r>
              <a:rPr lang="zh-CN" altLang="en-US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                                  </a:t>
            </a:r>
            <a:endParaRPr lang="zh-CN" altLang="en-US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="" xmlns:a16="http://schemas.microsoft.com/office/drawing/2014/main" id="{B12A4574-80FC-4592-963E-3B3AD4A2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502" y="4976120"/>
            <a:ext cx="4067118" cy="163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936156" y="111816"/>
            <a:ext cx="5182677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第二部分：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准分子激光器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参数介绍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="" xmlns:a16="http://schemas.microsoft.com/office/drawing/2014/main" id="{B1D6BEEC-4933-9B43-763F-54A844FB7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7622681"/>
              </p:ext>
            </p:extLst>
          </p:nvPr>
        </p:nvGraphicFramePr>
        <p:xfrm>
          <a:off x="6050926" y="1186292"/>
          <a:ext cx="5841448" cy="5206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0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3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36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026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PLD20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准分子激光器技术参数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介质气体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ArF</a:t>
                      </a:r>
                      <a:endParaRPr lang="zh-CN" altLang="en-US" sz="1400" b="1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KrF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XeCl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波长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(nm)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193</a:t>
                      </a:r>
                      <a:endParaRPr lang="zh-CN" altLang="en-US" sz="1400" b="1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248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308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最大单脉冲能量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(mJ)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300</a:t>
                      </a:r>
                      <a:endParaRPr lang="zh-CN" altLang="en-US" sz="1400" b="1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平均功率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(W)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400" b="1" kern="12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最大重复频率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(Hz)</a:t>
                      </a:r>
                      <a:endParaRPr lang="zh-CN" sz="14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8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脉冲宽度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(FWHM, ns)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5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光斑尺寸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(mm)(V*H)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r>
                        <a:rPr kumimoji="0" lang="zh-CN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1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能量不稳定性（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sigma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≤1 %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18000" marB="180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21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发散角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4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mrad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)(V*H)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zh-CN" altLang="zh-CN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×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T="18000" marB="180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冷却方式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水冷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7897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交互方式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控制系统：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RS232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（液晶</a:t>
                      </a:r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屏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/PC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0385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外部触发：电信号。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激光器出光时序能被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DG645</a:t>
                      </a:r>
                      <a:r>
                        <a:rPr lang="zh-CN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控制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；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外触发接口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BNC</a:t>
                      </a:r>
                      <a:r>
                        <a:rPr lang="zh-CN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型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；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外触发出光延时抖动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≤5ns</a:t>
                      </a:r>
                      <a:r>
                        <a:rPr lang="zh-CN" altLang="zh-CN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；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第二部分：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准分子激光器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参数介绍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出厂测试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58750" y="2661709"/>
          <a:ext cx="6743700" cy="4048125"/>
        </p:xfrm>
        <a:graphic>
          <a:graphicData uri="http://schemas.openxmlformats.org/drawingml/2006/table">
            <a:tbl>
              <a:tblPr/>
              <a:tblGrid>
                <a:gridCol w="1256708"/>
                <a:gridCol w="1180544"/>
                <a:gridCol w="1132942"/>
                <a:gridCol w="1485201"/>
                <a:gridCol w="1688305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激光参数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脉冲宽度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FWHM)：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~25ns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测试值：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脉冲宽度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FWHM)：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1Hz，23kV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1Hz，25.6kV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24ns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1Hz，28kV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24ns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激光参数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光斑尺寸：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~25mm×8mm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测试值：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光斑尺寸：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23kV，20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个脉冲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26mm×7mm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25.6kV，20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个脉冲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26mm×8mm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28kV，20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个脉冲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26mm×9.5mm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激光参数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发散角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V×H)：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~3mrad×1mrad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测试值：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发散角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V×H)：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23kV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0.5mrad×0.5mrad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25.6kV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0.5mrad×0.5mrad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28kV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0.5mrad×0.5mrad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65100" y="867834"/>
          <a:ext cx="6654800" cy="1666875"/>
        </p:xfrm>
        <a:graphic>
          <a:graphicData uri="http://schemas.openxmlformats.org/drawingml/2006/table">
            <a:tbl>
              <a:tblPr/>
              <a:tblGrid>
                <a:gridCol w="1257300"/>
                <a:gridCol w="1295400"/>
                <a:gridCol w="1270000"/>
                <a:gridCol w="1422400"/>
                <a:gridCol w="14097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激光参数：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脉冲能量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5Hz,28kV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300mJ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平均功率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20Hz,28kV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能量稳定性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5Hz,28kV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测试值：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脉冲能量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5Hz,28kV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434mJ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平均功率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20Hz,28kV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8.36W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能量稳定性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5Hz,28kV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7524750" y="876724"/>
          <a:ext cx="4108450" cy="2619375"/>
        </p:xfrm>
        <a:graphic>
          <a:graphicData uri="http://schemas.openxmlformats.org/drawingml/2006/table">
            <a:tbl>
              <a:tblPr/>
              <a:tblGrid>
                <a:gridCol w="1446174"/>
                <a:gridCol w="1358528"/>
                <a:gridCol w="1303748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激光参数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外触发：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电信号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测试值：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外触发：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双路电信号控制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激光参数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出光时序能被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DG645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测试值：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出光时序能被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DG645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控制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激光参数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出光延时抖动≤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测试值：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出光延时抖动≤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1270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第三部分：准分子激光器面板介绍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685" y="1413783"/>
            <a:ext cx="46817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760685" y="1688155"/>
            <a:ext cx="124333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Key Switch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：用于开关激光器。水平位置为关，竖直位置为开。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778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Power ON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：激光器上电指示灯，当激光上电后，该灯亮。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778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Emergency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急停开关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，当激光器出现异常时，可按下该开关停止激光器的运行。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177800" eaLnBrk="0" fontAlgn="b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Fuse1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Fuse2</a:t>
            </a:r>
            <a:r>
              <a:rPr lang="zh-CN" alt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 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保险丝座，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15A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778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220VAC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：电源供电线，电压为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220VAC/50Hz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778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RS232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：通过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hlinkClick r:id="rId4"/>
              </a:rPr>
              <a:t>串口延长线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连接触摸屏或电脑。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778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Control Center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：控制程序烧写口。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indent="177800" eaLnBrk="0" fontAlgn="b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充电信号：</a:t>
            </a:r>
            <a:r>
              <a:rPr lang="zh-CN" altLang="en-US" sz="1600" dirty="0" smtClean="0"/>
              <a:t>脉宽≥</a:t>
            </a:r>
            <a:r>
              <a:rPr lang="en-US" sz="1600" dirty="0" smtClean="0"/>
              <a:t>20</a:t>
            </a:r>
            <a:r>
              <a:rPr lang="en-US" altLang="zh-CN" sz="1600" dirty="0" smtClean="0"/>
              <a:t>m</a:t>
            </a:r>
            <a:r>
              <a:rPr lang="en-US" sz="1600" dirty="0" smtClean="0"/>
              <a:t>s</a:t>
            </a:r>
            <a:r>
              <a:rPr lang="zh-CN" altLang="en-US" sz="1600" dirty="0" smtClean="0"/>
              <a:t>，幅值</a:t>
            </a:r>
            <a:r>
              <a:rPr lang="en-US" sz="1600" dirty="0" smtClean="0"/>
              <a:t>5V</a:t>
            </a:r>
            <a:r>
              <a:rPr lang="zh-CN" altLang="en-US" sz="1600" dirty="0" smtClean="0"/>
              <a:t>。出光信号：脉宽</a:t>
            </a:r>
            <a:r>
              <a:rPr lang="en-US" sz="1600" dirty="0" smtClean="0"/>
              <a:t>&gt;100us</a:t>
            </a:r>
            <a:r>
              <a:rPr lang="zh-CN" altLang="en-US" sz="1600" dirty="0" smtClean="0"/>
              <a:t>，幅值</a:t>
            </a:r>
            <a:r>
              <a:rPr lang="en-US" sz="1600" dirty="0" smtClean="0"/>
              <a:t>5V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第三部分：准分子激光器面板介绍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46" y="943429"/>
            <a:ext cx="512839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549895" y="927100"/>
            <a:ext cx="6489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冷却水：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Water in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：接冷水机的出水（水管及接头：快拧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hlinkClick r:id="rId4"/>
              </a:rPr>
              <a:t>9.5*12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hlinkClick r:id="rId4"/>
              </a:rPr>
              <a:t>的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hlinkClick r:id="rId4"/>
              </a:rPr>
              <a:t>PU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  <a:hlinkClick r:id="rId4"/>
              </a:rPr>
              <a:t>管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Water out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 接冷水机的进水。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148946" y="1857016"/>
            <a:ext cx="121793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针对分立气体：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Buffer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Premix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）：接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气瓶，调节进口表压至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0.25~0.27MPa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Halogen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5%F2/He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混合气瓶，调节进口表压至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0.1MPa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Purge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气瓶，调节进口表压至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0.1MPa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Rare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Kr/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Ar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气瓶，调节进口表压至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0.1MPa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Atm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：通过四氟管接到室外。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针对预混合气体：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Buffer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Premix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）：接预混合气瓶，调节进口表压至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0.25~0.27MPa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Purge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：接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气瓶，调节进口表压至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0.1MPa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Halogen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：用堵头堵住；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Rare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：用堵头堵住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Atm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：通过四氟管接到室外。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第四部分：激光器安装要求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5296" y="824984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4.1 </a:t>
            </a:r>
            <a:r>
              <a:rPr lang="zh-CN" altLang="en-US" dirty="0" smtClean="0"/>
              <a:t>进入气路界面</a:t>
            </a:r>
            <a:endParaRPr lang="zh-CN" altLang="en-US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14350" y="1266825"/>
            <a:ext cx="99950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当用户需要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安装或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脱开管道时，需要清洗管道内残留的氟气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或空气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lang="en-US" altLang="zh-CN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首先进行以下操作进入配气回路：</a:t>
            </a:r>
          </a:p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）打开钥匙开关，激光器液晶屏供电正常，等待预热</a:t>
            </a:r>
            <a:r>
              <a:rPr 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分钟完成，液晶显示器显示如图所示：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275" y="2219325"/>
            <a:ext cx="37322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4400" y="4343400"/>
            <a:ext cx="5609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）点击工程模式，然后点击‘气路’，如图所示：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813" y="4692650"/>
            <a:ext cx="33988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933764" y="4744453"/>
          <a:ext cx="3667686" cy="1979080"/>
        </p:xfrm>
        <a:graphic>
          <a:graphicData uri="http://schemas.openxmlformats.org/drawingml/2006/table">
            <a:tbl>
              <a:tblPr/>
              <a:tblGrid>
                <a:gridCol w="1222073"/>
                <a:gridCol w="1222073"/>
                <a:gridCol w="1223540"/>
              </a:tblGrid>
              <a:tr h="24738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编号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名称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气体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FB1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rare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Ar/Kr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FB2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purge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He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FB3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halogen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F2/He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FB4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buffer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微软雅黑"/>
                          <a:ea typeface="宋体"/>
                          <a:cs typeface="微软雅黑"/>
                        </a:rPr>
                        <a:t>Ne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FB5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vacuum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连泵气路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5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FB6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lh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zh-CN" sz="1400" kern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总阀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85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FB7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Meiryo"/>
                          <a:ea typeface="宋体"/>
                          <a:cs typeface="Times New Roman"/>
                        </a:rPr>
                        <a:t>bump</a:t>
                      </a:r>
                      <a:endParaRPr lang="zh-CN" sz="14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solidFill>
                            <a:srgbClr val="000000"/>
                          </a:solidFill>
                          <a:latin typeface="Times New Roman"/>
                          <a:ea typeface="微软雅黑"/>
                          <a:cs typeface="微软雅黑"/>
                        </a:rPr>
                        <a:t>真空泵</a:t>
                      </a:r>
                      <a:endParaRPr lang="zh-CN" sz="14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9514" marR="9514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8633162" y="43016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电磁阀编号及定义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>
            <a:extLst>
              <a:ext uri="{FF2B5EF4-FFF2-40B4-BE49-F238E27FC236}">
                <a16:creationId xmlns="" xmlns:a16="http://schemas.microsoft.com/office/drawing/2014/main" id="{C6DF2CFE-63CC-4A4D-BEEA-7806E7DA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" y="215585"/>
            <a:ext cx="782546" cy="4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01F3D50-4DB6-7F07-FDAE-2C511210AF5D}"/>
              </a:ext>
            </a:extLst>
          </p:cNvPr>
          <p:cNvSpPr txBox="1"/>
          <p:nvPr/>
        </p:nvSpPr>
        <p:spPr>
          <a:xfrm>
            <a:off x="3859956" y="-63500"/>
            <a:ext cx="7036644" cy="73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第四部分：激光器安装要求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5296" y="824984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4.2 </a:t>
            </a:r>
            <a:r>
              <a:rPr lang="zh-CN" altLang="en-US" dirty="0" smtClean="0"/>
              <a:t>安装管道操作</a:t>
            </a:r>
            <a:endParaRPr lang="zh-CN" altLang="en-US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5505" y="1179250"/>
            <a:ext cx="107644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安装接头说明，连接好管道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Buffer(Premix)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Halogen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Purge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Rare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err="1" smtClean="0">
                <a:latin typeface="宋体" pitchFamily="2" charset="-122"/>
                <a:ea typeface="宋体" pitchFamily="2" charset="-122"/>
              </a:rPr>
              <a:t>Atm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管道。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确认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Buffer(Premix)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Halogen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Purge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Rare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气瓶总阀处于关闭状态，确认各气瓶减压阀处于完全松开状态。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打开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Vacuum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电磁阀和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Bump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泵（联动）。点击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Vacuum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电磁阀按钮后，真空泵会先启动，然后程序自动打开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Vacuum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电磁阀。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清洗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Buffer(Premix)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Halogen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Purge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Rare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管道中的空气。以下以清洗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Buffer(Premix)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管道为例。其他管路同样的方法清洗。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打开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Buffer(Premix)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电磁阀，等待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1min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后关闭，此时该路管道内空气会被抽到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50mbar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左右，关闭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Buffer(Premix)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电磁阀。</a:t>
            </a:r>
            <a:endParaRPr lang="en-US" altLang="zh-CN" sz="1400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打开氖气瓶（混合气瓶）总阀，减压阀初级有气压后迅速关闭总阀，缓慢调节减压阀旋钮，将次级表压调节至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2.5~2.7MPa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打开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Buffer(Premix)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电磁阀，等待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1min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后关闭，此时该路管道内空气会再次被抽到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50mbar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左右，关闭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Buffer(Premix)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电磁阀。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打开氖气瓶（混合气瓶）总阀，管道内充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2.5~2.7MPa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的氖气（混合气）。关闭总阀。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重复步骤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6~7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两次。最后氖气管道内充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2.5~2.7MPa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的氖气（混合气）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根据步骤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5~7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清洗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Halogen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Purge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sz="1400" dirty="0" smtClean="0">
                <a:latin typeface="宋体" pitchFamily="2" charset="-122"/>
                <a:ea typeface="宋体" pitchFamily="2" charset="-122"/>
              </a:rPr>
              <a:t>Rare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管道中的空气。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确认所有的气瓶总阀和激光器上的电磁阀阀都已经关闭。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清洗管道结束。</a:t>
            </a:r>
          </a:p>
        </p:txBody>
      </p:sp>
    </p:spTree>
    <p:extLst>
      <p:ext uri="{BB962C8B-B14F-4D97-AF65-F5344CB8AC3E}">
        <p14:creationId xmlns="" xmlns:p14="http://schemas.microsoft.com/office/powerpoint/2010/main" val="418898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2949</TotalTime>
  <Words>2902</Words>
  <Application>Microsoft Office PowerPoint</Application>
  <PresentationFormat>自定义</PresentationFormat>
  <Paragraphs>319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Office 主题​​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盛方科技展示墙</dc:title>
  <dc:creator>SFKJ-005</dc:creator>
  <cp:lastModifiedBy>admini</cp:lastModifiedBy>
  <cp:revision>313</cp:revision>
  <dcterms:created xsi:type="dcterms:W3CDTF">2021-05-11T06:22:00Z</dcterms:created>
  <dcterms:modified xsi:type="dcterms:W3CDTF">2023-02-16T03:32:11Z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D543EE6621084F85915B80D5F89843D0</vt:lpwstr>
  </property>
  <property fmtid="{D5CDD505-2E9C-101B-9397-08002B2CF9AE}" pid="3" name="KSOProductBuildVer">
    <vt:lpwstr>2052-11.1.0.10495</vt:lpwstr>
  </property>
</Properties>
</file>